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9" autoAdjust="0"/>
  </p:normalViewPr>
  <p:slideViewPr>
    <p:cSldViewPr>
      <p:cViewPr varScale="1">
        <p:scale>
          <a:sx n="79" d="100"/>
          <a:sy n="79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5887FA-6737-45D5-A46C-1606398E6F2B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9BC100-69A1-421E-9361-DBF5E6D9B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accent4">
                    <a:lumMod val="75000"/>
                  </a:schemeClr>
                </a:solidFill>
              </a:rPr>
              <a:t>Тема</a:t>
            </a:r>
            <a:r>
              <a:rPr lang="en-US" sz="53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ru-RU" sz="53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53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Содержание образования в современной школе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было введено</a:t>
            </a:r>
            <a:b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И.Г. Песталоцци (1746-1826)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2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chemeClr val="bg1"/>
                </a:solidFill>
              </a:rPr>
              <a:t>Инвариантная и вариативная части не являются полностью независимыми. Они пересекаются. В результате в учебном плане любого общеобразовательного учреждения </a:t>
            </a:r>
            <a:r>
              <a:rPr lang="ru-RU" sz="2000" b="1" i="1" dirty="0">
                <a:solidFill>
                  <a:srgbClr val="C00000"/>
                </a:solidFill>
              </a:rPr>
              <a:t>выделяются три основных вида учебных занятий: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обязательные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занятия, составляющие базовое ядро общего среднего образования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endParaRPr lang="ru-RU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обязательные занятия по выбору учащихся;</a:t>
            </a:r>
          </a:p>
          <a:p>
            <a:pPr marL="137160" indent="0">
              <a:buNone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</a:p>
          <a:p>
            <a:endParaRPr lang="ru-RU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факультативные занятия.</a:t>
            </a:r>
          </a:p>
          <a:p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  <a:p>
            <a:pPr marL="13716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91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Как видим, современные учебные планы школы разрабатываются на местах, и их разработчикам полезно знать следующие их характеристики: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/>
          </a:p>
          <a:p>
            <a:r>
              <a:rPr lang="ru-RU" sz="5100" b="1" i="1" dirty="0" smtClean="0">
                <a:solidFill>
                  <a:schemeClr val="accent5">
                    <a:lumMod val="50000"/>
                  </a:schemeClr>
                </a:solidFill>
              </a:rPr>
              <a:t>гибкость</a:t>
            </a:r>
            <a:r>
              <a:rPr lang="ru-RU" sz="5100" b="1" i="1" dirty="0">
                <a:solidFill>
                  <a:schemeClr val="accent5">
                    <a:lumMod val="50000"/>
                  </a:schemeClr>
                </a:solidFill>
              </a:rPr>
              <a:t>: предполагает включение в учебный план нескольких самостоятельных, относительно независимых курсов учебных дисциплин;</a:t>
            </a:r>
          </a:p>
          <a:p>
            <a:endParaRPr lang="ru-RU" sz="51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5100" b="1" i="1" dirty="0" smtClean="0">
                <a:solidFill>
                  <a:schemeClr val="accent5">
                    <a:lumMod val="50000"/>
                  </a:schemeClr>
                </a:solidFill>
              </a:rPr>
              <a:t>интеграция</a:t>
            </a:r>
            <a:r>
              <a:rPr lang="ru-RU" sz="5100" b="1" i="1" dirty="0">
                <a:solidFill>
                  <a:schemeClr val="accent5">
                    <a:lumMod val="50000"/>
                  </a:schemeClr>
                </a:solidFill>
              </a:rPr>
              <a:t>: предполагает интегрирование смежных предметов (физика, астрономия, история их открытий; математика и информатика и т.д.);</a:t>
            </a:r>
          </a:p>
          <a:p>
            <a:endParaRPr lang="ru-RU" sz="51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5100" b="1" i="1" dirty="0" smtClean="0">
                <a:solidFill>
                  <a:schemeClr val="accent5">
                    <a:lumMod val="50000"/>
                  </a:schemeClr>
                </a:solidFill>
              </a:rPr>
              <a:t>дифференциация</a:t>
            </a:r>
            <a:r>
              <a:rPr lang="ru-RU" sz="5100" b="1" i="1" dirty="0">
                <a:solidFill>
                  <a:schemeClr val="accent5">
                    <a:lumMod val="50000"/>
                  </a:schemeClr>
                </a:solidFill>
              </a:rPr>
              <a:t>: включает различные варианты блоков учебного плана, варьирование состава предметов и времени на их изучение, введение свободно выбираемых предметов, факультативов;</a:t>
            </a:r>
          </a:p>
          <a:p>
            <a:endParaRPr lang="ru-RU" sz="51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5100" b="1" i="1" dirty="0" smtClean="0">
                <a:solidFill>
                  <a:schemeClr val="accent5">
                    <a:lumMod val="50000"/>
                  </a:schemeClr>
                </a:solidFill>
              </a:rPr>
              <a:t>унификация</a:t>
            </a:r>
            <a:r>
              <a:rPr lang="ru-RU" sz="5100" b="1" i="1" dirty="0">
                <a:solidFill>
                  <a:schemeClr val="accent5">
                    <a:lumMod val="50000"/>
                  </a:schemeClr>
                </a:solidFill>
              </a:rPr>
              <a:t>: содержание и объем отдельных учебных предметов разрабатывается в зависимости от функционального их назначения для определенных профилей;</a:t>
            </a:r>
          </a:p>
          <a:p>
            <a:endParaRPr lang="ru-RU" sz="51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5100" b="1" i="1" dirty="0" err="1" smtClean="0">
                <a:solidFill>
                  <a:schemeClr val="accent5">
                    <a:lumMod val="50000"/>
                  </a:schemeClr>
                </a:solidFill>
              </a:rPr>
              <a:t>гуманизация</a:t>
            </a:r>
            <a:r>
              <a:rPr lang="ru-RU" sz="5100" b="1" i="1" dirty="0">
                <a:solidFill>
                  <a:schemeClr val="accent5">
                    <a:lumMod val="50000"/>
                  </a:schemeClr>
                </a:solidFill>
              </a:rPr>
              <a:t>: ориентация на знания не как на самоцель, а как на условие для развития ребенка. Предполагает разные уровни усвоения отдельных предметов.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74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ru-RU" sz="2400" i="1" dirty="0">
                <a:solidFill>
                  <a:schemeClr val="bg1"/>
                </a:solidFill>
              </a:rPr>
              <a:t>Учащийся в любой школе может получить образование, соответствующее одному из следующих уровней:</a:t>
            </a:r>
            <a:r>
              <a:rPr lang="ru-RU" i="1" dirty="0">
                <a:solidFill>
                  <a:schemeClr val="bg1"/>
                </a:solidFill>
              </a:rPr>
              <a:t/>
            </a:r>
            <a:br>
              <a:rPr lang="ru-RU" i="1" dirty="0">
                <a:solidFill>
                  <a:schemeClr val="bg1"/>
                </a:solidFill>
              </a:rPr>
            </a:b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b="1" i="1" dirty="0" smtClean="0">
                <a:solidFill>
                  <a:srgbClr val="C00000"/>
                </a:solidFill>
              </a:rPr>
              <a:t>базовый </a:t>
            </a:r>
            <a:r>
              <a:rPr lang="ru-RU" b="1" i="1" dirty="0">
                <a:solidFill>
                  <a:srgbClr val="C00000"/>
                </a:solidFill>
              </a:rPr>
              <a:t>уровень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- это образование, соответствующее минимальному стандарту общего среднего образования, осуществляемого по государственным программам;</a:t>
            </a:r>
          </a:p>
          <a:p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повышенный </a:t>
            </a:r>
            <a:r>
              <a:rPr lang="ru-RU" b="1" i="1" dirty="0">
                <a:solidFill>
                  <a:srgbClr val="C00000"/>
                </a:solidFill>
              </a:rPr>
              <a:t>уровень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- это образование, превышающее минимальный стандарт среднего образования и соответствующее уровню требований, обеспечивающих поступление в вуз;</a:t>
            </a:r>
          </a:p>
          <a:p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промежуточный </a:t>
            </a:r>
            <a:r>
              <a:rPr lang="ru-RU" b="1" i="1" dirty="0">
                <a:solidFill>
                  <a:srgbClr val="C00000"/>
                </a:solidFill>
              </a:rPr>
              <a:t>уровень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- это образование повышенного уровня по предметам профилирующего направления и базового уровня - по остальным предметам.</a:t>
            </a:r>
          </a:p>
          <a:p>
            <a:endParaRPr lang="ru-RU" dirty="0"/>
          </a:p>
          <a:p>
            <a:pPr marL="13716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Минимальный образовательный стандарт определяет запас знаний и умений, обеспечивающий выпускникам школы возможность вести достойную и успешную жизнь в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35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400" b="1" i="1" dirty="0">
                <a:solidFill>
                  <a:schemeClr val="bg1"/>
                </a:solidFill>
              </a:rPr>
              <a:t>На уровне школьного образования дифференциация образовательных учреждений на общеобразовательные школы и школы нового типа (лицеи и гимназии) может происходить на ступенях начального, основного и полного среднего образования. При этом обязательным для всех учреждений является реализация базисных государственных учебных программ.</a:t>
            </a:r>
          </a:p>
          <a:p>
            <a:endParaRPr lang="ru-RU" sz="2400" b="1" i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400" b="1" i="1" dirty="0">
                <a:solidFill>
                  <a:schemeClr val="bg1"/>
                </a:solidFill>
              </a:rPr>
              <a:t>Обычная общеобразовательная школа предоставляет учащимся возможность для развития своих способностей и освоения минимальной - не ниже государственного стандарта- совокупности знаний и навыков, обеспечивающих выпускникам успешную жизнь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xmlns="" val="39767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chemeClr val="bg1"/>
                </a:solidFill>
              </a:rPr>
              <a:t>Гимназия предоставляет учащимся </a:t>
            </a:r>
            <a:r>
              <a:rPr lang="ru-RU" sz="3200" i="1" dirty="0" smtClean="0">
                <a:solidFill>
                  <a:schemeClr val="bg1"/>
                </a:solidFill>
              </a:rPr>
              <a:t>возможности</a:t>
            </a:r>
            <a:r>
              <a:rPr lang="en-US" sz="3200" i="1" dirty="0" smtClean="0">
                <a:solidFill>
                  <a:schemeClr val="bg1"/>
                </a:solidFill>
              </a:rPr>
              <a:t>: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0916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- получения универсальной образовательной подготовки на гуманитарной основе;</a:t>
            </a:r>
          </a:p>
          <a:p>
            <a:pPr marL="137160" indent="0">
              <a:buNone/>
            </a:pP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- обучения, способствующего разностороннему личностному и индивидуальному развитию;</a:t>
            </a:r>
          </a:p>
          <a:p>
            <a:pPr marL="137160" indent="0">
              <a:buNone/>
            </a:pP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- формирования навыков творческого интеллектуального труда, усвоения современных способов научного мышления;</a:t>
            </a:r>
          </a:p>
          <a:p>
            <a:pPr marL="137160" indent="0">
              <a:buNone/>
            </a:pP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- удовлетворения потребности в самообразовании и получении дополнительного образования;</a:t>
            </a:r>
          </a:p>
          <a:p>
            <a:pPr marL="137160" indent="0">
              <a:buNone/>
            </a:pP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- обеспечения возможностей усвоения лучших достижений отечественной и мировой культуры.</a:t>
            </a:r>
          </a:p>
          <a:p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21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475656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/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Лицей </a:t>
            </a:r>
            <a:r>
              <a:rPr lang="ru-RU" sz="2800" i="1" dirty="0">
                <a:solidFill>
                  <a:schemeClr val="bg1"/>
                </a:solidFill>
              </a:rPr>
              <a:t>предоставляет наиболее способным и подготовленным учащимся оптимальные возможности:</a:t>
            </a:r>
            <a:br>
              <a:rPr lang="ru-RU" sz="2800" i="1" dirty="0">
                <a:solidFill>
                  <a:schemeClr val="bg1"/>
                </a:solidFill>
              </a:rPr>
            </a:br>
            <a:endParaRPr lang="ru-RU" sz="2800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pPr marL="137160" indent="0">
              <a:buNone/>
            </a:pP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получения общего среднего образования в единстве с ранней </a:t>
            </a:r>
            <a:r>
              <a:rPr lang="ru-RU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профилизацией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 ;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углубленной подготовки по предметам различных циклов;</a:t>
            </a:r>
          </a:p>
          <a:p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развития творческого потенциала, навыков поисковой деятельности;</a:t>
            </a:r>
          </a:p>
          <a:p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37160" indent="0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свободного выбора будущей специализации.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6727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Под </a:t>
            </a:r>
            <a:r>
              <a:rPr lang="ru-RU" sz="3600" dirty="0" smtClean="0">
                <a:solidFill>
                  <a:srgbClr val="C00000"/>
                </a:solidFill>
              </a:rPr>
              <a:t>содержанием образования </a:t>
            </a:r>
            <a:r>
              <a:rPr lang="ru-RU" sz="2800" dirty="0" smtClean="0">
                <a:solidFill>
                  <a:schemeClr val="bg1"/>
                </a:solidFill>
              </a:rPr>
              <a:t>следует понимать ту систему научных знаний , практических умений и навыков , а также мировоззренческих и нравственно – эстетических идей , которыми необходимо овладеть учащимся в процессе обучения 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1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Структура образования</a:t>
            </a:r>
            <a:r>
              <a:rPr lang="en-US" sz="3200" b="1" dirty="0" smtClean="0">
                <a:solidFill>
                  <a:schemeClr val="bg1"/>
                </a:solidFill>
              </a:rPr>
              <a:t> :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Система</a:t>
            </a:r>
            <a:b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знаний о природе,</a:t>
            </a:r>
            <a:b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обществе , мышлении,</a:t>
            </a:r>
            <a:b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технике , 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способах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</a:rPr>
              <a:t>деятельности 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ru-RU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Опыт осуществления способов деятельности , известных обществу (система умений , навыков и компетенции ) . </a:t>
            </a:r>
          </a:p>
          <a:p>
            <a:endParaRPr lang="ru-RU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</a:rPr>
              <a:t>Опыт эмоционально – целостных отношений личности к себе и окружающему миру . </a:t>
            </a:r>
            <a:endParaRPr lang="ru-RU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2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bg1"/>
                </a:solidFill>
              </a:rPr>
              <a:t>Теории формального и материального образования</a:t>
            </a:r>
            <a:endParaRPr lang="ru-RU" sz="3600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Сторонники </a:t>
            </a:r>
            <a:r>
              <a:rPr lang="ru-RU" sz="2400" i="1" dirty="0">
                <a:solidFill>
                  <a:srgbClr val="C00000"/>
                </a:solidFill>
              </a:rPr>
              <a:t>теории формального образования</a:t>
            </a:r>
            <a:r>
              <a:rPr lang="ru-RU" sz="2000" dirty="0">
                <a:solidFill>
                  <a:srgbClr val="002060"/>
                </a:solidFill>
              </a:rPr>
              <a:t> (XVII-XX вв. - Локк, Песталоцци, Кант, </a:t>
            </a:r>
            <a:r>
              <a:rPr lang="ru-RU" sz="2000" dirty="0" err="1">
                <a:solidFill>
                  <a:srgbClr val="002060"/>
                </a:solidFill>
              </a:rPr>
              <a:t>Гербарт</a:t>
            </a:r>
            <a:r>
              <a:rPr lang="ru-RU" sz="2000" dirty="0">
                <a:solidFill>
                  <a:srgbClr val="002060"/>
                </a:solidFill>
              </a:rPr>
              <a:t>) считали, что источником знаний является разум, поэтому лучшим средством развития мышления учащихся является изучение языков, особенно древних - латинского и греческого, а также математики. Отсюда так называемое “классическое” образование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marL="13716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Сторонники </a:t>
            </a:r>
            <a:r>
              <a:rPr lang="ru-RU" sz="2400" i="1" dirty="0">
                <a:solidFill>
                  <a:srgbClr val="C00000"/>
                </a:solidFill>
              </a:rPr>
              <a:t>теории материального образования</a:t>
            </a:r>
            <a:r>
              <a:rPr lang="ru-RU" sz="2000" dirty="0">
                <a:solidFill>
                  <a:srgbClr val="002060"/>
                </a:solidFill>
              </a:rPr>
              <a:t> (XVIII-XX вв. - Спенсер, Гексли и др.) считали, что источником знаний является опыт, поэтому необходима подготовка людей, обладающих основательной естественнонаучной и практической подготовкой. Критерием отбора содержания образования служит степень его утилитарной пригодности для жизни и практической деятельности учащихся в будущем. Отсюда так называемое “реальное” образование.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6290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3008313" cy="1162050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548680"/>
            <a:ext cx="3008313" cy="5577483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Во-первых</a:t>
            </a:r>
            <a:r>
              <a:rPr lang="ru-RU" sz="18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осуществляемое в процессе обучения содержание образования призвано обеспечить передачу и освоение подрастающим поколением социального опыта старших поколений, содержания социальной культуры для дальнейшего развития усвоенного опыта. Установлена (И.Я. </a:t>
            </a:r>
            <a:r>
              <a:rPr lang="ru-RU" sz="1800" b="1" i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Лернер</a:t>
            </a:r>
            <a:r>
              <a:rPr lang="ru-RU" sz="18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800" b="1" i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М.Н.Скаткин</a:t>
            </a:r>
            <a:r>
              <a:rPr lang="ru-RU" sz="18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) </a:t>
            </a:r>
            <a:r>
              <a:rPr lang="ru-RU" sz="18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Этот </a:t>
            </a:r>
            <a:r>
              <a:rPr lang="ru-RU" sz="18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опыт включает в себя </a:t>
            </a:r>
            <a:r>
              <a:rPr lang="ru-RU" sz="2000" b="1" i="1" dirty="0">
                <a:solidFill>
                  <a:srgbClr val="C00000"/>
                </a:solidFill>
              </a:rPr>
              <a:t>четыре </a:t>
            </a:r>
            <a:r>
              <a:rPr lang="ru-RU" sz="2000" b="1" i="1" dirty="0" smtClean="0">
                <a:solidFill>
                  <a:srgbClr val="C00000"/>
                </a:solidFill>
              </a:rPr>
              <a:t>элемента </a:t>
            </a:r>
            <a:r>
              <a:rPr lang="ru-RU" sz="18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800" b="1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каждый из которых представляет специфический вид содержания образования: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sz="3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знания о природе, обществе, технике, мышлении и способах деятельности;</a:t>
            </a:r>
          </a:p>
          <a:p>
            <a:endParaRPr lang="ru-RU" sz="34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опыт осуществления известных способов деятельности;</a:t>
            </a:r>
          </a:p>
          <a:p>
            <a:endParaRPr lang="ru-RU" sz="34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опыт творческой, поисковой деятельности по решению новых проблем, требующих самостоятельного претворения ранее усвоенных знаний и умений в новых ситуациях, формирование новых способов деятельности на основе уже известных;</a:t>
            </a:r>
          </a:p>
          <a:p>
            <a:endParaRPr lang="ru-RU" sz="34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4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400" b="1" i="1" dirty="0">
                <a:solidFill>
                  <a:schemeClr val="accent5">
                    <a:lumMod val="50000"/>
                  </a:schemeClr>
                </a:solidFill>
              </a:rPr>
              <a:t>опыт ценностного отношения к объектам или средствам деятельности человека, его проявление в отношении к окружающему миру</a:t>
            </a:r>
            <a:r>
              <a:rPr lang="ru-RU" sz="34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882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556792"/>
            <a:ext cx="3008313" cy="4602163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Во-вторых</a:t>
            </a:r>
            <a:r>
              <a:rPr lang="ru-RU" sz="1800" b="1" i="1" dirty="0">
                <a:solidFill>
                  <a:schemeClr val="bg1"/>
                </a:solidFill>
              </a:rPr>
              <a:t>, осуществляемое в процессе обучения содержание образования призвано обеспечить индивидуальный способ существования человека: способствовать развитию у него всех основных сфер и должно включать:</a:t>
            </a:r>
          </a:p>
          <a:p>
            <a:endParaRPr lang="ru-RU" sz="1800" b="1" i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</a:rPr>
              <a:t>систему педагогических средств, направленных на развитие интеллектуальной и других сфер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endParaRPr lang="ru-RU" sz="2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2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2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b="1" i="1" dirty="0">
                <a:solidFill>
                  <a:schemeClr val="accent5">
                    <a:lumMod val="50000"/>
                  </a:schemeClr>
                </a:solidFill>
              </a:rPr>
              <a:t>систему педагогических средств, способствующих адаптации молодого человека, его свободе (автономности) и интеграции с обществом, то есть способствующих процессу социализации личности</a:t>
            </a:r>
            <a:r>
              <a:rPr lang="ru-RU" sz="2200" b="1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1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Формирование </a:t>
            </a:r>
            <a:r>
              <a:rPr lang="ru-RU" sz="2000" b="1" i="1" dirty="0">
                <a:solidFill>
                  <a:schemeClr val="bg1"/>
                </a:solidFill>
              </a:rPr>
              <a:t>содержания общего среднего </a:t>
            </a:r>
            <a:r>
              <a:rPr lang="ru-RU" sz="2000" b="1" i="1" dirty="0" smtClean="0">
                <a:solidFill>
                  <a:schemeClr val="bg1"/>
                </a:solidFill>
              </a:rPr>
              <a:t>образования </a:t>
            </a:r>
            <a:r>
              <a:rPr lang="ru-RU" sz="2000" b="1" i="1" dirty="0">
                <a:solidFill>
                  <a:schemeClr val="bg1"/>
                </a:solidFill>
              </a:rPr>
              <a:t>должно удовлетворять следующим требованиям: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соответствие социальному заказу общества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соответствие потребностям учащихся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соответствие критериям отбора содержания образования (научная и практическая значимость, соответствие содержания возрастным возможностям школьников, соответствие объема содержания имеющемуся времени, соответствие содержания имеющейся учебно-методической и материальной базе).</a:t>
            </a:r>
          </a:p>
        </p:txBody>
      </p:sp>
    </p:spTree>
    <p:extLst>
      <p:ext uri="{BB962C8B-B14F-4D97-AF65-F5344CB8AC3E}">
        <p14:creationId xmlns:p14="http://schemas.microsoft.com/office/powerpoint/2010/main" xmlns="" val="19915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В </a:t>
            </a:r>
            <a:r>
              <a:rPr lang="ru-RU" sz="2000" b="1" i="1" dirty="0">
                <a:solidFill>
                  <a:schemeClr val="bg1"/>
                </a:solidFill>
              </a:rPr>
              <a:t>нашей стране вводятся образовательные стандарты (начальной, средней, высшей школы). Стандарт образования является </a:t>
            </a:r>
            <a:r>
              <a:rPr lang="ru-RU" sz="2000" b="1" i="1" dirty="0" smtClean="0">
                <a:solidFill>
                  <a:schemeClr val="bg1"/>
                </a:solidFill>
              </a:rPr>
              <a:t>нормативным </a:t>
            </a:r>
            <a:r>
              <a:rPr lang="ru-RU" sz="2000" b="1" i="1" dirty="0">
                <a:solidFill>
                  <a:schemeClr val="bg1"/>
                </a:solidFill>
              </a:rPr>
              <a:t>документом, в обязательном порядке определяющим: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- минимум содержания основных образовательных программ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- максимальный объем учебной нагрузки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обучающихся;</a:t>
            </a:r>
          </a:p>
          <a:p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- требования к уровню подготовки выпускников школы.</a:t>
            </a:r>
          </a:p>
        </p:txBody>
      </p:sp>
    </p:spTree>
    <p:extLst>
      <p:ext uri="{BB962C8B-B14F-4D97-AF65-F5344CB8AC3E}">
        <p14:creationId xmlns:p14="http://schemas.microsoft.com/office/powerpoint/2010/main" xmlns="" val="23984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Таким образом, содержание образования, определяемое стандартом, позволяет формировать не только предметные знания и умения, но и качества, определяющие развитие индивидуальности и социализацию личности школьника.</a:t>
            </a:r>
          </a:p>
          <a:p>
            <a:endParaRPr lang="ru-RU" sz="2000" b="1" i="1" dirty="0">
              <a:solidFill>
                <a:schemeClr val="bg1"/>
              </a:solidFill>
            </a:endParaRPr>
          </a:p>
          <a:p>
            <a:r>
              <a:rPr lang="ru-RU" sz="2400" b="1" i="1" dirty="0">
                <a:solidFill>
                  <a:schemeClr val="bg1"/>
                </a:solidFill>
              </a:rPr>
              <a:t>В структуре учебного плана выделяются: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инвариантная часть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(ядро), обеспечивающая приобщение и к общекультурным, и к национально значимым ценностям, формирование личностных качеств, соответствующих общественным идеалам;</a:t>
            </a:r>
          </a:p>
          <a:p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вариативная часть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, обеспечивающая также индивидуальный характер развития школьников, учитывающая их индивидуальные и личностные особенности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317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631ADF-E91E-464A-98B6-5D6E2CBD821F}"/>
</file>

<file path=customXml/itemProps2.xml><?xml version="1.0" encoding="utf-8"?>
<ds:datastoreItem xmlns:ds="http://schemas.openxmlformats.org/officeDocument/2006/customXml" ds:itemID="{3375288A-7412-4E0D-AEB6-9747D6B94A60}"/>
</file>

<file path=customXml/itemProps3.xml><?xml version="1.0" encoding="utf-8"?>
<ds:datastoreItem xmlns:ds="http://schemas.openxmlformats.org/officeDocument/2006/customXml" ds:itemID="{24F09201-865A-4D4B-B83E-57D4EA835476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938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Тема: Содержание образования в современной школе</vt:lpstr>
      <vt:lpstr>          Под содержанием образования следует понимать ту систему научных знаний , практических умений и навыков , а также мировоззренческих и нравственно – эстетических идей , которыми необходимо овладеть учащимся в процессе обучения .</vt:lpstr>
      <vt:lpstr>Структура образования : </vt:lpstr>
      <vt:lpstr>Теории формального и материального образования</vt:lpstr>
      <vt:lpstr> </vt:lpstr>
      <vt:lpstr>Слайд 6</vt:lpstr>
      <vt:lpstr>Слайд 7</vt:lpstr>
      <vt:lpstr>Слайд 8</vt:lpstr>
      <vt:lpstr>Слайд 9</vt:lpstr>
      <vt:lpstr>Слайд 10</vt:lpstr>
      <vt:lpstr>Как видим, современные учебные планы школы разрабатываются на местах, и их разработчикам полезно знать следующие их характеристики: </vt:lpstr>
      <vt:lpstr>Учащийся в любой школе может получить образование, соответствующее одному из следующих уровней: </vt:lpstr>
      <vt:lpstr>Слайд 13</vt:lpstr>
      <vt:lpstr>Гимназия предоставляет учащимся возможности:</vt:lpstr>
      <vt:lpstr>   Лицей предоставляет наиболее способным и подготовленным учащимся оптимальные возможности: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Содержание образования в современной школе</dc:title>
  <dc:creator>Зайка</dc:creator>
  <cp:lastModifiedBy>Admin</cp:lastModifiedBy>
  <cp:revision>12</cp:revision>
  <dcterms:created xsi:type="dcterms:W3CDTF">2012-04-08T08:51:35Z</dcterms:created>
  <dcterms:modified xsi:type="dcterms:W3CDTF">2014-02-01T17:20:50Z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